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43" r:id="rId2"/>
    <p:sldMasterId id="2147483747" r:id="rId3"/>
  </p:sldMasterIdLst>
  <p:notesMasterIdLst>
    <p:notesMasterId r:id="rId16"/>
  </p:notesMasterIdLst>
  <p:sldIdLst>
    <p:sldId id="1312" r:id="rId4"/>
    <p:sldId id="1315" r:id="rId5"/>
    <p:sldId id="1314" r:id="rId6"/>
    <p:sldId id="1313" r:id="rId7"/>
    <p:sldId id="1288" r:id="rId8"/>
    <p:sldId id="1293" r:id="rId9"/>
    <p:sldId id="1292" r:id="rId10"/>
    <p:sldId id="1291" r:id="rId11"/>
    <p:sldId id="1215" r:id="rId12"/>
    <p:sldId id="1265" r:id="rId13"/>
    <p:sldId id="1317" r:id="rId14"/>
    <p:sldId id="131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hiddenSlides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2F14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70"/>
    <p:restoredTop sz="77530" autoAdjust="0"/>
  </p:normalViewPr>
  <p:slideViewPr>
    <p:cSldViewPr snapToGrid="0" snapToObjects="1">
      <p:cViewPr>
        <p:scale>
          <a:sx n="75" d="100"/>
          <a:sy n="75" d="100"/>
        </p:scale>
        <p:origin x="-2416" y="-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2" d="100"/>
        <a:sy n="7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59739-7EF2-434F-9143-165AE09AC61A}" type="datetimeFigureOut">
              <a:rPr lang="en-US" smtClean="0"/>
              <a:pPr/>
              <a:t>8/23/17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CA300-3C6B-014E-8C07-A759A133D6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74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2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</a:t>
            </a:r>
            <a:r>
              <a:rPr lang="en-US" sz="16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PRedictive</a:t>
            </a:r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Integrated </a:t>
            </a:r>
          </a:p>
          <a:p>
            <a:pPr algn="ctr"/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3463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9620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5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5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4444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8A2B6802-6ECA-3C40-9AA2-46A5E992E7F6}" type="datetimeFigureOut">
              <a:rPr lang="en-US">
                <a:solidFill>
                  <a:prstClr val="black"/>
                </a:solidFill>
                <a:latin typeface="Calibri"/>
              </a:rPr>
              <a:pPr defTabSz="914400"/>
              <a:t>8/23/17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D2EB-6565-834E-AEDD-B153369134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3568841" y="6290235"/>
            <a:ext cx="4419600" cy="58470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smtClean="0">
                <a:solidFill>
                  <a:srgbClr val="1F497D"/>
                </a:solidFill>
                <a:latin typeface="Calibri"/>
              </a:rPr>
              <a:t>Center for  PRedictive Integrated </a:t>
            </a:r>
          </a:p>
          <a:p>
            <a:pPr algn="ctr"/>
            <a:r>
              <a:rPr lang="en-US" sz="1600" smtClean="0">
                <a:solidFill>
                  <a:srgbClr val="1F497D"/>
                </a:solidFill>
                <a:latin typeface="Calibri"/>
              </a:rPr>
              <a:t>Structural Materials Science</a:t>
            </a:r>
            <a:endParaRPr lang="en-US" sz="1600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6230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1754"/>
            <a:ext cx="82296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5291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9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9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9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8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8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8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82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80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820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7445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7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76" indent="0">
              <a:buNone/>
              <a:defRPr sz="2000" b="1"/>
            </a:lvl2pPr>
            <a:lvl3pPr marL="913952" indent="0">
              <a:buNone/>
              <a:defRPr sz="1800" b="1"/>
            </a:lvl3pPr>
            <a:lvl4pPr marL="1370926" indent="0">
              <a:buNone/>
              <a:defRPr sz="1600" b="1"/>
            </a:lvl4pPr>
            <a:lvl5pPr marL="1827899" indent="0">
              <a:buNone/>
              <a:defRPr sz="1600" b="1"/>
            </a:lvl5pPr>
            <a:lvl6pPr marL="2284874" indent="0">
              <a:buNone/>
              <a:defRPr sz="1600" b="1"/>
            </a:lvl6pPr>
            <a:lvl7pPr marL="2741851" indent="0">
              <a:buNone/>
              <a:defRPr sz="1600" b="1"/>
            </a:lvl7pPr>
            <a:lvl8pPr marL="3198825" indent="0">
              <a:buNone/>
              <a:defRPr sz="1600" b="1"/>
            </a:lvl8pPr>
            <a:lvl9pPr marL="36558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9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2" y="1535117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76" indent="0">
              <a:buNone/>
              <a:defRPr sz="2000" b="1"/>
            </a:lvl2pPr>
            <a:lvl3pPr marL="913952" indent="0">
              <a:buNone/>
              <a:defRPr sz="1800" b="1"/>
            </a:lvl3pPr>
            <a:lvl4pPr marL="1370926" indent="0">
              <a:buNone/>
              <a:defRPr sz="1600" b="1"/>
            </a:lvl4pPr>
            <a:lvl5pPr marL="1827899" indent="0">
              <a:buNone/>
              <a:defRPr sz="1600" b="1"/>
            </a:lvl5pPr>
            <a:lvl6pPr marL="2284874" indent="0">
              <a:buNone/>
              <a:defRPr sz="1600" b="1"/>
            </a:lvl6pPr>
            <a:lvl7pPr marL="2741851" indent="0">
              <a:buNone/>
              <a:defRPr sz="1600" b="1"/>
            </a:lvl7pPr>
            <a:lvl8pPr marL="3198825" indent="0">
              <a:buNone/>
              <a:defRPr sz="1600" b="1"/>
            </a:lvl8pPr>
            <a:lvl9pPr marL="36558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2" y="2174879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9021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4355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408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976" indent="0">
              <a:buNone/>
              <a:defRPr sz="1200"/>
            </a:lvl2pPr>
            <a:lvl3pPr marL="913952" indent="0">
              <a:buNone/>
              <a:defRPr sz="1000"/>
            </a:lvl3pPr>
            <a:lvl4pPr marL="1370926" indent="0">
              <a:buNone/>
              <a:defRPr sz="900"/>
            </a:lvl4pPr>
            <a:lvl5pPr marL="1827899" indent="0">
              <a:buNone/>
              <a:defRPr sz="900"/>
            </a:lvl5pPr>
            <a:lvl6pPr marL="2284874" indent="0">
              <a:buNone/>
              <a:defRPr sz="900"/>
            </a:lvl6pPr>
            <a:lvl7pPr marL="2741851" indent="0">
              <a:buNone/>
              <a:defRPr sz="900"/>
            </a:lvl7pPr>
            <a:lvl8pPr marL="3198825" indent="0">
              <a:buNone/>
              <a:defRPr sz="900"/>
            </a:lvl8pPr>
            <a:lvl9pPr marL="365580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4442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976" indent="0">
              <a:buNone/>
              <a:defRPr sz="2800"/>
            </a:lvl2pPr>
            <a:lvl3pPr marL="913952" indent="0">
              <a:buNone/>
              <a:defRPr sz="2400"/>
            </a:lvl3pPr>
            <a:lvl4pPr marL="1370926" indent="0">
              <a:buNone/>
              <a:defRPr sz="2000"/>
            </a:lvl4pPr>
            <a:lvl5pPr marL="1827899" indent="0">
              <a:buNone/>
              <a:defRPr sz="2000"/>
            </a:lvl5pPr>
            <a:lvl6pPr marL="2284874" indent="0">
              <a:buNone/>
              <a:defRPr sz="2000"/>
            </a:lvl6pPr>
            <a:lvl7pPr marL="2741851" indent="0">
              <a:buNone/>
              <a:defRPr sz="2000"/>
            </a:lvl7pPr>
            <a:lvl8pPr marL="3198825" indent="0">
              <a:buNone/>
              <a:defRPr sz="2000"/>
            </a:lvl8pPr>
            <a:lvl9pPr marL="3655801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976" indent="0">
              <a:buNone/>
              <a:defRPr sz="1200"/>
            </a:lvl2pPr>
            <a:lvl3pPr marL="913952" indent="0">
              <a:buNone/>
              <a:defRPr sz="1000"/>
            </a:lvl3pPr>
            <a:lvl4pPr marL="1370926" indent="0">
              <a:buNone/>
              <a:defRPr sz="900"/>
            </a:lvl4pPr>
            <a:lvl5pPr marL="1827899" indent="0">
              <a:buNone/>
              <a:defRPr sz="900"/>
            </a:lvl5pPr>
            <a:lvl6pPr marL="2284874" indent="0">
              <a:buNone/>
              <a:defRPr sz="900"/>
            </a:lvl6pPr>
            <a:lvl7pPr marL="2741851" indent="0">
              <a:buNone/>
              <a:defRPr sz="900"/>
            </a:lvl7pPr>
            <a:lvl8pPr marL="3198825" indent="0">
              <a:buNone/>
              <a:defRPr sz="900"/>
            </a:lvl8pPr>
            <a:lvl9pPr marL="365580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8/23/17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3334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1" Type="http://schemas.openxmlformats.org/officeDocument/2006/relationships/theme" Target="../theme/theme2.xml"/><Relationship Id="rId2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13223"/>
            <a:ext cx="8229600" cy="1143000"/>
          </a:xfrm>
          <a:prstGeom prst="rect">
            <a:avLst/>
          </a:prstGeom>
        </p:spPr>
        <p:txBody>
          <a:bodyPr vert="horz" lIns="91395" tIns="45698" rIns="91395" bIns="4569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395" tIns="45698" rIns="91395" bIns="4569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9" descr="horizontal-logo-green-text.jp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493" y="6334951"/>
            <a:ext cx="2586744" cy="419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2013 Michigan Logo.png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843" y="6268336"/>
            <a:ext cx="517115" cy="56847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54503" y="6205352"/>
            <a:ext cx="87721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 userDrawn="1"/>
        </p:nvGrpSpPr>
        <p:grpSpPr>
          <a:xfrm>
            <a:off x="7406967" y="6334951"/>
            <a:ext cx="1687910" cy="455205"/>
            <a:chOff x="7406967" y="6334951"/>
            <a:chExt cx="1687910" cy="455205"/>
          </a:xfrm>
        </p:grpSpPr>
        <p:sp>
          <p:nvSpPr>
            <p:cNvPr id="12" name="矩形 5"/>
            <p:cNvSpPr/>
            <p:nvPr/>
          </p:nvSpPr>
          <p:spPr>
            <a:xfrm>
              <a:off x="7406967" y="6334951"/>
              <a:ext cx="1687910" cy="455205"/>
            </a:xfrm>
            <a:prstGeom prst="rect">
              <a:avLst/>
            </a:prstGeom>
            <a:solidFill>
              <a:srgbClr val="21486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6976"/>
              <a:endParaRPr kumimoji="1" lang="zh-CN" altLang="en-US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pic>
          <p:nvPicPr>
            <p:cNvPr id="13" name="图片 6" descr="prisms-logo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4667" y="6470055"/>
              <a:ext cx="1368778" cy="290578"/>
            </a:xfrm>
            <a:prstGeom prst="rect">
              <a:avLst/>
            </a:prstGeom>
          </p:spPr>
        </p:pic>
      </p:grp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Center </a:t>
            </a:r>
            <a:r>
              <a:rPr lang="en-US" sz="1600" b="1" dirty="0">
                <a:solidFill>
                  <a:srgbClr val="1F497D"/>
                </a:solidFill>
                <a:latin typeface="Times New Roman"/>
                <a:cs typeface="Times New Roman"/>
              </a:rPr>
              <a:t>for </a:t>
            </a:r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US" sz="16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PRedictive</a:t>
            </a:r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Integrated </a:t>
            </a:r>
          </a:p>
          <a:p>
            <a:pPr algn="ctr"/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  <p:sp>
        <p:nvSpPr>
          <p:cNvPr id="15" name="矩形 28"/>
          <p:cNvSpPr/>
          <p:nvPr userDrawn="1"/>
        </p:nvSpPr>
        <p:spPr>
          <a:xfrm>
            <a:off x="-14110" y="0"/>
            <a:ext cx="9158110" cy="931333"/>
          </a:xfrm>
          <a:prstGeom prst="rect">
            <a:avLst/>
          </a:prstGeom>
          <a:solidFill>
            <a:srgbClr val="2148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6976"/>
            <a:endParaRPr kumimoji="1" lang="zh-CN" altLang="en-US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02210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6976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31" indent="-342731" algn="l" defTabSz="456976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583" indent="-285609" algn="l" defTabSz="456976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435" indent="-228488" algn="l" defTabSz="45697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411" indent="-228488" algn="l" defTabSz="45697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388" indent="-228488" algn="l" defTabSz="456976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64" indent="-228488" algn="l" defTabSz="45697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338" indent="-228488" algn="l" defTabSz="45697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313" indent="-228488" algn="l" defTabSz="45697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87" indent="-228488" algn="l" defTabSz="45697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9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76" algn="l" defTabSz="4569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52" algn="l" defTabSz="4569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26" algn="l" defTabSz="4569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899" algn="l" defTabSz="4569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874" algn="l" defTabSz="4569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851" algn="l" defTabSz="4569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825" algn="l" defTabSz="4569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801" algn="l" defTabSz="4569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-1"/>
            <a:ext cx="9144000" cy="554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169" tIns="45587" rIns="91169" bIns="4558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2438" y="866775"/>
            <a:ext cx="8410575" cy="525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169" tIns="45587" rIns="91169" bIns="45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13750" y="6351588"/>
            <a:ext cx="381000" cy="365125"/>
          </a:xfrm>
          <a:prstGeom prst="rect">
            <a:avLst/>
          </a:prstGeom>
        </p:spPr>
        <p:txBody>
          <a:bodyPr vert="horz" lIns="91169" tIns="45587" rIns="91169" bIns="45587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10663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fld id="{0706B74A-FC86-4F43-83EB-56E873241F13}" type="slidenum">
              <a:rPr lang="en-US"/>
              <a:pPr defTabSz="914400">
                <a:defRPr/>
              </a:pPr>
              <a:t>‹#›</a:t>
            </a:fld>
            <a:endParaRPr lang="en-US" dirty="0"/>
          </a:p>
        </p:txBody>
      </p:sp>
      <p:pic>
        <p:nvPicPr>
          <p:cNvPr id="2053" name="Picture 9" descr="horizontal-logo-green-text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6354776"/>
            <a:ext cx="2438400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28"/>
          <p:cNvSpPr/>
          <p:nvPr userDrawn="1"/>
        </p:nvSpPr>
        <p:spPr>
          <a:xfrm>
            <a:off x="-14110" y="1"/>
            <a:ext cx="9158110" cy="760440"/>
          </a:xfrm>
          <a:prstGeom prst="rect">
            <a:avLst/>
          </a:prstGeom>
          <a:solidFill>
            <a:srgbClr val="2148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6976"/>
            <a:endParaRPr kumimoji="1" lang="zh-CN" altLang="en-US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416441" y="6273299"/>
            <a:ext cx="4419600" cy="584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F497D"/>
                </a:solidFill>
                <a:latin typeface="Calibri"/>
              </a:rPr>
              <a:t>Center for  </a:t>
            </a:r>
            <a:r>
              <a:rPr lang="en-US" sz="1600" dirty="0" err="1">
                <a:solidFill>
                  <a:srgbClr val="1F497D"/>
                </a:solidFill>
                <a:latin typeface="Calibri"/>
              </a:rPr>
              <a:t>PRedictive</a:t>
            </a:r>
            <a:r>
              <a:rPr lang="en-US" sz="1600" dirty="0">
                <a:solidFill>
                  <a:srgbClr val="1F497D"/>
                </a:solidFill>
                <a:latin typeface="Calibri"/>
              </a:rPr>
              <a:t> Integrated </a:t>
            </a:r>
          </a:p>
          <a:p>
            <a:pPr algn="ctr"/>
            <a:r>
              <a:rPr lang="en-US" sz="1600" dirty="0">
                <a:solidFill>
                  <a:srgbClr val="1F497D"/>
                </a:solidFill>
                <a:latin typeface="Calibri"/>
              </a:rPr>
              <a:t>Structural Materials Science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7341033" y="6359748"/>
            <a:ext cx="1666382" cy="455204"/>
            <a:chOff x="7491729" y="6402796"/>
            <a:chExt cx="1666382" cy="455204"/>
          </a:xfrm>
        </p:grpSpPr>
        <p:sp>
          <p:nvSpPr>
            <p:cNvPr id="10" name="矩形 164"/>
            <p:cNvSpPr/>
            <p:nvPr/>
          </p:nvSpPr>
          <p:spPr>
            <a:xfrm>
              <a:off x="7491729" y="6402796"/>
              <a:ext cx="1666382" cy="455204"/>
            </a:xfrm>
            <a:prstGeom prst="rect">
              <a:avLst/>
            </a:prstGeom>
            <a:solidFill>
              <a:srgbClr val="21486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6976"/>
              <a:endParaRPr kumimoji="1" lang="zh-CN" altLang="en-US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pic>
          <p:nvPicPr>
            <p:cNvPr id="11" name="图片 165" descr="prisms-logo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4667" y="6470055"/>
              <a:ext cx="1368778" cy="290578"/>
            </a:xfrm>
            <a:prstGeom prst="rect">
              <a:avLst/>
            </a:prstGeom>
          </p:spPr>
        </p:pic>
      </p:grpSp>
      <p:pic>
        <p:nvPicPr>
          <p:cNvPr id="12" name="Picture 11" descr="2013 Michigan Logo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1770" y="6293756"/>
            <a:ext cx="474110" cy="52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79377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600" b="1" kern="1200">
          <a:solidFill>
            <a:srgbClr val="106636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5pPr>
      <a:lvl6pPr marL="455855"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6pPr>
      <a:lvl7pPr marL="911711"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7pPr>
      <a:lvl8pPr marL="1367560"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8pPr>
      <a:lvl9pPr marL="1823420"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9pPr>
    </p:titleStyle>
    <p:bodyStyle>
      <a:lvl1pPr marL="340795" indent="-34079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b="1" kern="1200">
          <a:solidFill>
            <a:srgbClr val="146737"/>
          </a:solidFill>
          <a:latin typeface="Arial" pitchFamily="34" charset="0"/>
          <a:ea typeface="+mn-ea"/>
          <a:cs typeface="Arial" pitchFamily="34" charset="0"/>
        </a:defRPr>
      </a:lvl1pPr>
      <a:lvl2pPr marL="740234" indent="-28373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138095" indent="-2266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94598" indent="-2266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1104" indent="-2266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07205" indent="-227932" algn="l" defTabSz="9117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3060" indent="-227932" algn="l" defTabSz="9117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8914" indent="-227932" algn="l" defTabSz="9117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4769" indent="-227932" algn="l" defTabSz="9117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855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711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560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420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273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129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987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6842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-1"/>
            <a:ext cx="9144000" cy="554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169" tIns="45587" rIns="91169" bIns="4558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2438" y="866775"/>
            <a:ext cx="8410575" cy="525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169" tIns="45587" rIns="91169" bIns="45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13750" y="6351588"/>
            <a:ext cx="381000" cy="365125"/>
          </a:xfrm>
          <a:prstGeom prst="rect">
            <a:avLst/>
          </a:prstGeom>
        </p:spPr>
        <p:txBody>
          <a:bodyPr vert="horz" lIns="91169" tIns="45587" rIns="91169" bIns="45587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10663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fld id="{0706B74A-FC86-4F43-83EB-56E873241F13}" type="slidenum">
              <a:rPr lang="en-US"/>
              <a:pPr defTabSz="914400">
                <a:defRPr/>
              </a:pPr>
              <a:t>‹#›</a:t>
            </a:fld>
            <a:endParaRPr lang="en-US" dirty="0"/>
          </a:p>
        </p:txBody>
      </p:sp>
      <p:pic>
        <p:nvPicPr>
          <p:cNvPr id="2053" name="Picture 9" descr="horizontal-logo-green-text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6354776"/>
            <a:ext cx="2438400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28"/>
          <p:cNvSpPr/>
          <p:nvPr userDrawn="1"/>
        </p:nvSpPr>
        <p:spPr>
          <a:xfrm>
            <a:off x="-14110" y="1"/>
            <a:ext cx="9158110" cy="760440"/>
          </a:xfrm>
          <a:prstGeom prst="rect">
            <a:avLst/>
          </a:prstGeom>
          <a:solidFill>
            <a:srgbClr val="2148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6976"/>
            <a:endParaRPr kumimoji="1" lang="zh-CN" altLang="en-US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416441" y="6273299"/>
            <a:ext cx="4419600" cy="584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F497D"/>
                </a:solidFill>
                <a:latin typeface="Calibri"/>
              </a:rPr>
              <a:t>Center for  </a:t>
            </a:r>
            <a:r>
              <a:rPr lang="en-US" sz="1600" dirty="0" err="1">
                <a:solidFill>
                  <a:srgbClr val="1F497D"/>
                </a:solidFill>
                <a:latin typeface="Calibri"/>
              </a:rPr>
              <a:t>PRedictive</a:t>
            </a:r>
            <a:r>
              <a:rPr lang="en-US" sz="1600" dirty="0">
                <a:solidFill>
                  <a:srgbClr val="1F497D"/>
                </a:solidFill>
                <a:latin typeface="Calibri"/>
              </a:rPr>
              <a:t> Integrated </a:t>
            </a:r>
          </a:p>
          <a:p>
            <a:pPr algn="ctr"/>
            <a:r>
              <a:rPr lang="en-US" sz="1600" dirty="0">
                <a:solidFill>
                  <a:srgbClr val="1F497D"/>
                </a:solidFill>
                <a:latin typeface="Calibri"/>
              </a:rPr>
              <a:t>Structural Materials Science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7341033" y="6359748"/>
            <a:ext cx="1666382" cy="455204"/>
            <a:chOff x="7491729" y="6402796"/>
            <a:chExt cx="1666382" cy="455204"/>
          </a:xfrm>
        </p:grpSpPr>
        <p:sp>
          <p:nvSpPr>
            <p:cNvPr id="10" name="矩形 164"/>
            <p:cNvSpPr/>
            <p:nvPr/>
          </p:nvSpPr>
          <p:spPr>
            <a:xfrm>
              <a:off x="7491729" y="6402796"/>
              <a:ext cx="1666382" cy="455204"/>
            </a:xfrm>
            <a:prstGeom prst="rect">
              <a:avLst/>
            </a:prstGeom>
            <a:solidFill>
              <a:srgbClr val="21486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6976"/>
              <a:endParaRPr kumimoji="1" lang="zh-CN" altLang="en-US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pic>
          <p:nvPicPr>
            <p:cNvPr id="11" name="图片 165" descr="prisms-logo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4667" y="6470055"/>
              <a:ext cx="1368778" cy="290578"/>
            </a:xfrm>
            <a:prstGeom prst="rect">
              <a:avLst/>
            </a:prstGeom>
          </p:spPr>
        </p:pic>
      </p:grpSp>
      <p:pic>
        <p:nvPicPr>
          <p:cNvPr id="12" name="Picture 11" descr="2013 Michigan Logo.pn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1770" y="6293756"/>
            <a:ext cx="474110" cy="52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09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600" b="1" kern="1200">
          <a:solidFill>
            <a:srgbClr val="106636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5pPr>
      <a:lvl6pPr marL="455855"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6pPr>
      <a:lvl7pPr marL="911711"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7pPr>
      <a:lvl8pPr marL="1367560"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8pPr>
      <a:lvl9pPr marL="1823420"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9pPr>
    </p:titleStyle>
    <p:bodyStyle>
      <a:lvl1pPr marL="340795" indent="-34079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b="1" kern="1200">
          <a:solidFill>
            <a:srgbClr val="146737"/>
          </a:solidFill>
          <a:latin typeface="Arial" pitchFamily="34" charset="0"/>
          <a:ea typeface="+mn-ea"/>
          <a:cs typeface="Arial" pitchFamily="34" charset="0"/>
        </a:defRPr>
      </a:lvl1pPr>
      <a:lvl2pPr marL="740234" indent="-28373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138095" indent="-2266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94598" indent="-2266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1104" indent="-2266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07205" indent="-227932" algn="l" defTabSz="9117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3060" indent="-227932" algn="l" defTabSz="9117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8914" indent="-227932" algn="l" defTabSz="9117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4769" indent="-227932" algn="l" defTabSz="9117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855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711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560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420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273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129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987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6842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70012"/>
            <a:ext cx="7772400" cy="1720857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PRISMS-PF:</a:t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tx1"/>
                </a:solidFill>
              </a:rPr>
              <a:t>The PRISMS Phase Field Code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931334" y="3268143"/>
            <a:ext cx="7281333" cy="2370665"/>
          </a:xfrm>
        </p:spPr>
        <p:txBody>
          <a:bodyPr>
            <a:normAutofit/>
          </a:bodyPr>
          <a:lstStyle/>
          <a:p>
            <a:r>
              <a:rPr lang="en-US" dirty="0" smtClean="0"/>
              <a:t>Trainers:</a:t>
            </a:r>
          </a:p>
          <a:p>
            <a:r>
              <a:rPr lang="en-US" dirty="0" smtClean="0"/>
              <a:t>Steve DeWitt (PRISMS-PF Lead Developer)</a:t>
            </a:r>
          </a:p>
          <a:p>
            <a:r>
              <a:rPr lang="en-US" dirty="0" smtClean="0"/>
              <a:t>Beck Andrews</a:t>
            </a:r>
          </a:p>
          <a:p>
            <a:r>
              <a:rPr lang="en-US" dirty="0" smtClean="0"/>
              <a:t>David </a:t>
            </a:r>
            <a:r>
              <a:rPr lang="en-US" dirty="0" err="1" smtClean="0"/>
              <a:t>Montiel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078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1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Downloading PRISMS-PF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/prisms-center/</a:t>
            </a:r>
            <a:r>
              <a:rPr lang="en-US" dirty="0" err="1"/>
              <a:t>phaseField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79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Environment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33" y="1600200"/>
            <a:ext cx="875453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Type this on the command line:</a:t>
            </a:r>
          </a:p>
          <a:p>
            <a:pPr marL="0" indent="0">
              <a:buNone/>
            </a:pPr>
            <a:r>
              <a:rPr lang="en-US" sz="2400" dirty="0" smtClean="0"/>
              <a:t>source </a:t>
            </a:r>
            <a:r>
              <a:rPr lang="en-US" sz="2400" dirty="0"/>
              <a:t>/</a:t>
            </a:r>
            <a:r>
              <a:rPr lang="en-US" sz="2400" dirty="0" err="1"/>
              <a:t>afs</a:t>
            </a:r>
            <a:r>
              <a:rPr lang="en-US" sz="2400" dirty="0"/>
              <a:t>/</a:t>
            </a:r>
            <a:r>
              <a:rPr lang="en-US" sz="2400" dirty="0" err="1"/>
              <a:t>umich.edu</a:t>
            </a:r>
            <a:r>
              <a:rPr lang="en-US" sz="2400" dirty="0"/>
              <a:t>/user/s/t/</a:t>
            </a:r>
            <a:r>
              <a:rPr lang="en-US" sz="2400" dirty="0" err="1"/>
              <a:t>stvdwtt</a:t>
            </a:r>
            <a:r>
              <a:rPr lang="en-US" sz="2400" dirty="0"/>
              <a:t>/</a:t>
            </a:r>
            <a:r>
              <a:rPr lang="en-US" sz="2400" dirty="0" smtClean="0"/>
              <a:t>Public/</a:t>
            </a:r>
            <a:r>
              <a:rPr lang="en-US" sz="2400" dirty="0" err="1" smtClean="0"/>
              <a:t>prismspf_script.sh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4496"/>
            <a:ext cx="9144000" cy="140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91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21467"/>
            <a:ext cx="8229600" cy="37046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Learn enough of PRISMS-PF to allow you to go home and start using it in your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698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the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83847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Schedule:</a:t>
            </a:r>
          </a:p>
          <a:p>
            <a:pPr lvl="1"/>
            <a:r>
              <a:rPr lang="en-US" dirty="0" smtClean="0"/>
              <a:t>Brief introductory comments</a:t>
            </a:r>
          </a:p>
          <a:p>
            <a:pPr lvl="1"/>
            <a:r>
              <a:rPr lang="en-US" dirty="0" smtClean="0"/>
              <a:t>Guided walkthrough</a:t>
            </a:r>
          </a:p>
          <a:p>
            <a:pPr lvl="2"/>
            <a:r>
              <a:rPr lang="en-US" dirty="0" smtClean="0"/>
              <a:t>Tour of the file system</a:t>
            </a:r>
          </a:p>
          <a:p>
            <a:pPr lvl="2"/>
            <a:r>
              <a:rPr lang="en-US" dirty="0" smtClean="0"/>
              <a:t>Running example applications</a:t>
            </a:r>
          </a:p>
          <a:p>
            <a:pPr lvl="2"/>
            <a:r>
              <a:rPr lang="en-US" dirty="0" smtClean="0"/>
              <a:t>Visualization</a:t>
            </a:r>
          </a:p>
          <a:p>
            <a:pPr lvl="2"/>
            <a:r>
              <a:rPr lang="en-US" dirty="0" smtClean="0"/>
              <a:t>Tutorial on writing equations in the weak form</a:t>
            </a:r>
          </a:p>
          <a:p>
            <a:pPr lvl="2"/>
            <a:r>
              <a:rPr lang="en-US" dirty="0" smtClean="0"/>
              <a:t>Walkthrough of the application files</a:t>
            </a:r>
          </a:p>
          <a:p>
            <a:pPr lvl="1"/>
            <a:r>
              <a:rPr lang="en-US" dirty="0" smtClean="0"/>
              <a:t>Individual exercises using PRISMS-PF to modify existing applications and create new applications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21341" y="2176813"/>
            <a:ext cx="62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Now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80018" y="3514271"/>
            <a:ext cx="1404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This morning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91463" y="4924274"/>
            <a:ext cx="1547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This afternoon </a:t>
            </a:r>
          </a:p>
          <a:p>
            <a:pPr algn="ctr"/>
            <a:r>
              <a:rPr lang="en-US" dirty="0" smtClean="0"/>
              <a:t>and </a:t>
            </a:r>
          </a:p>
          <a:p>
            <a:pPr algn="ctr"/>
            <a:r>
              <a:rPr lang="en-US" dirty="0" smtClean="0"/>
              <a:t>Wednesday</a:t>
            </a:r>
          </a:p>
        </p:txBody>
      </p:sp>
      <p:sp>
        <p:nvSpPr>
          <p:cNvPr id="7" name="Right Brace 6"/>
          <p:cNvSpPr/>
          <p:nvPr/>
        </p:nvSpPr>
        <p:spPr>
          <a:xfrm>
            <a:off x="7618030" y="2227612"/>
            <a:ext cx="169066" cy="274320"/>
          </a:xfrm>
          <a:prstGeom prst="rightBrac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7618030" y="2563078"/>
            <a:ext cx="169066" cy="2286000"/>
          </a:xfrm>
          <a:prstGeom prst="rightBrac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7618030" y="4916832"/>
            <a:ext cx="182880" cy="943045"/>
          </a:xfrm>
          <a:prstGeom prst="rightBrac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65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Slide on Phase Field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99746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Phase field modeling is a diffuse interface approach to modeling microstructure evolution</a:t>
            </a:r>
          </a:p>
          <a:p>
            <a:r>
              <a:rPr lang="en-US" dirty="0" smtClean="0"/>
              <a:t>Examines phase separation in systems with two or more minima in their free energy</a:t>
            </a:r>
          </a:p>
          <a:p>
            <a:r>
              <a:rPr lang="en-US" dirty="0" smtClean="0"/>
              <a:t>Two main equations:</a:t>
            </a:r>
          </a:p>
          <a:p>
            <a:pPr lvl="1"/>
            <a:r>
              <a:rPr lang="en-US" dirty="0" smtClean="0"/>
              <a:t>Cahn-Hilliard: conserved dynamics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(e.g. concentration)</a:t>
            </a:r>
          </a:p>
          <a:p>
            <a:pPr lvl="1"/>
            <a:r>
              <a:rPr lang="en-US" dirty="0" smtClean="0"/>
              <a:t>Allen-Cahn: </a:t>
            </a:r>
            <a:r>
              <a:rPr lang="en-US" dirty="0" err="1" smtClean="0"/>
              <a:t>nonconserved</a:t>
            </a:r>
            <a:r>
              <a:rPr lang="en-US" dirty="0" smtClean="0"/>
              <a:t> dynamics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(e.g. grain orientation)</a:t>
            </a:r>
          </a:p>
          <a:p>
            <a:r>
              <a:rPr lang="en-US" dirty="0" smtClean="0"/>
              <a:t>Applications include: solidification, precipitation, grain growth, phase separation in batteries, deposition, </a:t>
            </a:r>
            <a:r>
              <a:rPr lang="en-US" dirty="0" err="1" smtClean="0"/>
              <a:t>ferroics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888" y="1990584"/>
            <a:ext cx="2809063" cy="28064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5218" y="4796987"/>
            <a:ext cx="251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Spinodal Decomposition</a:t>
            </a:r>
          </a:p>
          <a:p>
            <a:pPr algn="ctr"/>
            <a:r>
              <a:rPr lang="en-US" dirty="0" smtClean="0"/>
              <a:t>(Cahn-Hilliard Equation)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84806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27937" y="170967"/>
            <a:ext cx="8687333" cy="1677101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PRISMS-PF:</a:t>
            </a:r>
          </a:p>
          <a:p>
            <a:pPr algn="ctr"/>
            <a:r>
              <a:rPr lang="en-US" sz="2400" dirty="0" smtClean="0"/>
              <a:t>An Open Source, Finite Element, </a:t>
            </a:r>
          </a:p>
          <a:p>
            <a:pPr algn="ctr"/>
            <a:r>
              <a:rPr lang="en-US" sz="2400" dirty="0" smtClean="0"/>
              <a:t>General Purpose Phase-Field Platform</a:t>
            </a:r>
          </a:p>
          <a:p>
            <a:pPr algn="ctr"/>
            <a:r>
              <a:rPr lang="en-US" sz="2000" dirty="0" smtClean="0"/>
              <a:t>(</a:t>
            </a:r>
            <a:r>
              <a:rPr lang="en-US" sz="2000" dirty="0" err="1" smtClean="0"/>
              <a:t>github.com</a:t>
            </a:r>
            <a:r>
              <a:rPr lang="en-US" sz="2000" dirty="0" smtClean="0"/>
              <a:t>/prisms-center/</a:t>
            </a:r>
            <a:r>
              <a:rPr lang="en-US" sz="2000" dirty="0" err="1" smtClean="0"/>
              <a:t>phaseField</a:t>
            </a:r>
            <a:r>
              <a:rPr lang="en-US" sz="2000" dirty="0" smtClean="0"/>
              <a:t>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036011" y="4068883"/>
            <a:ext cx="7071978" cy="2051050"/>
            <a:chOff x="987713" y="3995614"/>
            <a:chExt cx="7071978" cy="2051050"/>
          </a:xfrm>
        </p:grpSpPr>
        <p:pic>
          <p:nvPicPr>
            <p:cNvPr id="8" name="Picture 7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713" y="4070862"/>
              <a:ext cx="1912620" cy="1900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0722" y="4022602"/>
              <a:ext cx="1935480" cy="199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591" y="3995614"/>
              <a:ext cx="1943100" cy="2051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Rounded Rectangle 14"/>
          <p:cNvSpPr/>
          <p:nvPr/>
        </p:nvSpPr>
        <p:spPr>
          <a:xfrm>
            <a:off x="227938" y="1932787"/>
            <a:ext cx="4315968" cy="20574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 smtClean="0"/>
              <a:t>User-Friendly:</a:t>
            </a:r>
          </a:p>
          <a:p>
            <a:pPr algn="ctr"/>
            <a:r>
              <a:rPr lang="en-US" dirty="0" smtClean="0"/>
              <a:t>Simple interface to solve an arbitrary number of PDEs</a:t>
            </a:r>
          </a:p>
          <a:p>
            <a:pPr algn="ctr"/>
            <a:r>
              <a:rPr lang="en-US" dirty="0" smtClean="0"/>
              <a:t>Detailed user guide</a:t>
            </a:r>
          </a:p>
          <a:p>
            <a:pPr algn="ctr"/>
            <a:r>
              <a:rPr lang="en-US" dirty="0" smtClean="0"/>
              <a:t>18 applications (and counting) to get you started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599302" y="1932787"/>
            <a:ext cx="4315968" cy="20574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 smtClean="0"/>
              <a:t>High-Performance:</a:t>
            </a:r>
          </a:p>
          <a:p>
            <a:pPr algn="ctr"/>
            <a:r>
              <a:rPr lang="en-US" dirty="0" smtClean="0"/>
              <a:t>Ideal scaling for &gt;1,000 processors</a:t>
            </a:r>
          </a:p>
          <a:p>
            <a:pPr algn="ctr"/>
            <a:r>
              <a:rPr lang="en-US" dirty="0" smtClean="0"/>
              <a:t>Matrix-free method permits &gt;10</a:t>
            </a:r>
            <a:r>
              <a:rPr lang="en-US" baseline="30000" dirty="0" smtClean="0"/>
              <a:t>9</a:t>
            </a:r>
            <a:r>
              <a:rPr lang="en-US" dirty="0" smtClean="0"/>
              <a:t> DOF</a:t>
            </a:r>
          </a:p>
          <a:p>
            <a:pPr algn="ctr"/>
            <a:r>
              <a:rPr lang="en-US" dirty="0" smtClean="0"/>
              <a:t>Adaptive meshing</a:t>
            </a:r>
          </a:p>
          <a:p>
            <a:pPr algn="ctr"/>
            <a:r>
              <a:rPr lang="en-US" dirty="0" smtClean="0"/>
              <a:t>Competitive performance with finite difference (even without adaptive meshing)</a:t>
            </a:r>
          </a:p>
        </p:txBody>
      </p:sp>
    </p:spTree>
    <p:extLst>
      <p:ext uri="{BB962C8B-B14F-4D97-AF65-F5344CB8AC3E}">
        <p14:creationId xmlns:p14="http://schemas.microsoft.com/office/powerpoint/2010/main" val="87794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PRISMS-PF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2268"/>
            <a:ext cx="8229600" cy="492389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Core library</a:t>
            </a:r>
          </a:p>
          <a:p>
            <a:pPr lvl="1"/>
            <a:r>
              <a:rPr lang="en-US" dirty="0" smtClean="0"/>
              <a:t>Generates mesh, does the finite element calculation, outputs files, etc.</a:t>
            </a:r>
          </a:p>
          <a:p>
            <a:r>
              <a:rPr lang="en-US" dirty="0" smtClean="0"/>
              <a:t>Apps</a:t>
            </a:r>
          </a:p>
          <a:p>
            <a:pPr lvl="1"/>
            <a:r>
              <a:rPr lang="en-US" dirty="0" smtClean="0"/>
              <a:t>Each app is a directory that contains an input file and some application files</a:t>
            </a:r>
          </a:p>
          <a:p>
            <a:pPr lvl="2"/>
            <a:r>
              <a:rPr lang="en-US" dirty="0" smtClean="0"/>
              <a:t>Governing equations, boundary conditions, initial conditions, numerical and model parameters, </a:t>
            </a:r>
            <a:r>
              <a:rPr lang="en-US" dirty="0" err="1" smtClean="0"/>
              <a:t>postprocessing</a:t>
            </a:r>
            <a:r>
              <a:rPr lang="en-US" dirty="0" smtClean="0"/>
              <a:t> expressions</a:t>
            </a:r>
          </a:p>
          <a:p>
            <a:pPr lvl="1"/>
            <a:r>
              <a:rPr lang="en-US" dirty="0" smtClean="0"/>
              <a:t>Copy and paste an app directory to create a new app</a:t>
            </a:r>
          </a:p>
          <a:p>
            <a:r>
              <a:rPr lang="en-US" dirty="0" smtClean="0"/>
              <a:t>Tests</a:t>
            </a:r>
          </a:p>
          <a:p>
            <a:pPr lvl="1"/>
            <a:r>
              <a:rPr lang="en-US" dirty="0" smtClean="0"/>
              <a:t>Suite of unit and regression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23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4986080"/>
            <a:ext cx="9144000" cy="184806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User’s Guide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3549"/>
            <a:ext cx="8229600" cy="192438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</a:t>
            </a:r>
            <a:r>
              <a:rPr lang="en-US" dirty="0" smtClean="0"/>
              <a:t>nstructions for downloading and installing PRISMS-PF and pre-requisites</a:t>
            </a:r>
          </a:p>
          <a:p>
            <a:r>
              <a:rPr lang="en-US" dirty="0" smtClean="0"/>
              <a:t>Instructions for running the pre-built applications and visualizing the results</a:t>
            </a:r>
          </a:p>
          <a:p>
            <a:r>
              <a:rPr lang="en-US" dirty="0" smtClean="0"/>
              <a:t>A description of the application files and how to create custom applications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30" y="2986686"/>
            <a:ext cx="2615846" cy="3713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755" y="2980923"/>
            <a:ext cx="2632957" cy="371941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592" y="2986687"/>
            <a:ext cx="2610910" cy="371365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01568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Types of PRISMS-PF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1540"/>
            <a:ext cx="8229600" cy="452596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Uses PRISMS-PF applications</a:t>
            </a:r>
          </a:p>
          <a:p>
            <a:pPr marL="914400" lvl="1" indent="-514350"/>
            <a:r>
              <a:rPr lang="en-US" dirty="0" smtClean="0"/>
              <a:t>No C++ knowledge needed</a:t>
            </a:r>
          </a:p>
          <a:p>
            <a:pPr marL="914400" lvl="1" indent="-514350"/>
            <a:r>
              <a:rPr lang="en-US" dirty="0" smtClean="0"/>
              <a:t>No </a:t>
            </a:r>
            <a:r>
              <a:rPr lang="en-US" dirty="0" err="1" smtClean="0"/>
              <a:t>deal.II</a:t>
            </a:r>
            <a:r>
              <a:rPr lang="en-US" dirty="0" smtClean="0"/>
              <a:t> knowledge needed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Creates PRISMS-PF applications</a:t>
            </a:r>
          </a:p>
          <a:p>
            <a:pPr marL="914400" lvl="1" indent="-514350"/>
            <a:r>
              <a:rPr lang="en-US" dirty="0" smtClean="0"/>
              <a:t>Minimal C++ knowledge needed</a:t>
            </a:r>
          </a:p>
          <a:p>
            <a:pPr marL="914400" lvl="1" indent="-514350"/>
            <a:r>
              <a:rPr lang="en-US" dirty="0" smtClean="0"/>
              <a:t>No </a:t>
            </a:r>
            <a:r>
              <a:rPr lang="en-US" dirty="0" err="1" smtClean="0"/>
              <a:t>deal.II</a:t>
            </a:r>
            <a:r>
              <a:rPr lang="en-US" dirty="0" smtClean="0"/>
              <a:t> knowledge needed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Extends PRISMS-PF itself</a:t>
            </a:r>
          </a:p>
          <a:p>
            <a:pPr marL="914400" lvl="1" indent="-514350"/>
            <a:r>
              <a:rPr lang="en-US" dirty="0" smtClean="0"/>
              <a:t>C++ knowledge needed</a:t>
            </a:r>
          </a:p>
          <a:p>
            <a:pPr marL="914400" lvl="1" indent="-514350"/>
            <a:r>
              <a:rPr lang="en-US" dirty="0" err="1" smtClean="0"/>
              <a:t>deal.II</a:t>
            </a:r>
            <a:r>
              <a:rPr lang="en-US" dirty="0" smtClean="0"/>
              <a:t> knowledge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87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Phase Field Modeling with PRISMS-PF at UM</a:t>
            </a:r>
            <a:endParaRPr lang="en-US" dirty="0"/>
          </a:p>
        </p:txBody>
      </p:sp>
      <p:sp>
        <p:nvSpPr>
          <p:cNvPr id="4" name="Slide Number Placeholder 2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1AD9E80-6847-1145-9285-E16D430BF64E}" type="slidenum">
              <a:rPr lang="en-US" smtClean="0"/>
              <a:pPr algn="r"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6300" y="1279711"/>
            <a:ext cx="317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Mg-RE Precipitates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37" y="1649043"/>
            <a:ext cx="177239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91" y="1649043"/>
            <a:ext cx="1981748" cy="182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04550" y="3520061"/>
            <a:ext cx="2540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Strong Interfacial Energy Anisotropy</a:t>
            </a:r>
            <a:endParaRPr lang="en-US" dirty="0"/>
          </a:p>
        </p:txBody>
      </p:sp>
      <p:pic>
        <p:nvPicPr>
          <p:cNvPr id="10" name="Picture 9" descr="visit000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12841" r="10312" b="26357"/>
          <a:stretch/>
        </p:blipFill>
        <p:spPr>
          <a:xfrm>
            <a:off x="2543803" y="4247345"/>
            <a:ext cx="1726946" cy="1565293"/>
          </a:xfrm>
          <a:prstGeom prst="rect">
            <a:avLst/>
          </a:prstGeom>
        </p:spPr>
      </p:pic>
      <p:pic>
        <p:nvPicPr>
          <p:cNvPr id="11" name="Picture 10" descr="visit000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7" t="15277" r="4292"/>
          <a:stretch/>
        </p:blipFill>
        <p:spPr>
          <a:xfrm>
            <a:off x="220335" y="4150305"/>
            <a:ext cx="1978944" cy="1910815"/>
          </a:xfrm>
          <a:prstGeom prst="rect">
            <a:avLst/>
          </a:prstGeom>
        </p:spPr>
      </p:pic>
      <p:pic>
        <p:nvPicPr>
          <p:cNvPr id="12" name="Picture 11" descr="Pref_nuc_example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2" t="26489" r="6296" b="17284"/>
          <a:stretch/>
        </p:blipFill>
        <p:spPr>
          <a:xfrm>
            <a:off x="6077102" y="1857159"/>
            <a:ext cx="2235203" cy="16798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90838" y="1259934"/>
            <a:ext cx="2540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Precipitation near Grain Boundaries</a:t>
            </a:r>
            <a:endParaRPr lang="en-US" dirty="0"/>
          </a:p>
        </p:txBody>
      </p:sp>
      <p:pic>
        <p:nvPicPr>
          <p:cNvPr id="15" name="Picture 14" descr="visit0003__ITR5p5e5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6" t="65091" r="4927" b="14688"/>
          <a:stretch/>
        </p:blipFill>
        <p:spPr>
          <a:xfrm>
            <a:off x="5473701" y="4166392"/>
            <a:ext cx="3403600" cy="863600"/>
          </a:xfrm>
          <a:prstGeom prst="rect">
            <a:avLst/>
          </a:prstGeom>
        </p:spPr>
      </p:pic>
      <p:pic>
        <p:nvPicPr>
          <p:cNvPr id="16" name="Picture 15" descr="visit0007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5" t="65022" r="5289" b="15054"/>
          <a:stretch/>
        </p:blipFill>
        <p:spPr>
          <a:xfrm>
            <a:off x="5505451" y="5176271"/>
            <a:ext cx="3340100" cy="8509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73701" y="3491638"/>
            <a:ext cx="340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Spinodal Decomposition in Strained Thin Films (Non-PRISMS)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725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9_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106636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0_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106636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25081</TotalTime>
  <Words>460</Words>
  <Application>Microsoft Macintosh PowerPoint</Application>
  <PresentationFormat>On-screen Show (4:3)</PresentationFormat>
  <Paragraphs>80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7_Office Theme</vt:lpstr>
      <vt:lpstr>19_Office Theme</vt:lpstr>
      <vt:lpstr>20_Office Theme</vt:lpstr>
      <vt:lpstr>PRISMS-PF: The PRISMS Phase Field Code</vt:lpstr>
      <vt:lpstr>Training Objective</vt:lpstr>
      <vt:lpstr>Plan for the Training</vt:lpstr>
      <vt:lpstr>One Slide on Phase Field Modeling</vt:lpstr>
      <vt:lpstr>PowerPoint Presentation</vt:lpstr>
      <vt:lpstr>Structure of PRISMS-PF</vt:lpstr>
      <vt:lpstr>User’s Guide</vt:lpstr>
      <vt:lpstr>Three Types of PRISMS-PF Users</vt:lpstr>
      <vt:lpstr>Phase Field Modeling with PRISMS-PF at UM</vt:lpstr>
      <vt:lpstr>PowerPoint Presentation</vt:lpstr>
      <vt:lpstr>Downloading PRISMS-PF</vt:lpstr>
      <vt:lpstr>Setting Environment Variables</vt:lpstr>
    </vt:vector>
  </TitlesOfParts>
  <Company>The 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PRISMS Center  Center for PRedictive Integrated Structural Materials Science  Sept 2012 -  Aug 2017 $11M + ~2M Cost Share 11 Faculty 5 Staff 16 Students/Post-Docs</dc:title>
  <dc:creator>John Allison</dc:creator>
  <cp:lastModifiedBy>Stephen DeWitt</cp:lastModifiedBy>
  <cp:revision>718</cp:revision>
  <cp:lastPrinted>2016-08-02T16:18:26Z</cp:lastPrinted>
  <dcterms:created xsi:type="dcterms:W3CDTF">2015-01-08T22:29:03Z</dcterms:created>
  <dcterms:modified xsi:type="dcterms:W3CDTF">2017-08-23T17:02:56Z</dcterms:modified>
</cp:coreProperties>
</file>